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1"/>
    <p:sldMasterId id="2147483658" r:id="rId3"/>
  </p:sldMasterIdLst>
  <p:notesMasterIdLst>
    <p:notesMasterId r:id="rId7"/>
  </p:notesMasterIdLst>
  <p:handoutMasterIdLst>
    <p:handoutMasterId r:id="rId34"/>
  </p:handoutMasterIdLst>
  <p:sldIdLst>
    <p:sldId id="261" r:id="rId4"/>
    <p:sldId id="271" r:id="rId5"/>
    <p:sldId id="270" r:id="rId6"/>
    <p:sldId id="282" r:id="rId8"/>
    <p:sldId id="283" r:id="rId9"/>
    <p:sldId id="285" r:id="rId10"/>
    <p:sldId id="286" r:id="rId11"/>
    <p:sldId id="284" r:id="rId12"/>
    <p:sldId id="275" r:id="rId13"/>
    <p:sldId id="272" r:id="rId14"/>
    <p:sldId id="276" r:id="rId15"/>
    <p:sldId id="288" r:id="rId16"/>
    <p:sldId id="287" r:id="rId17"/>
    <p:sldId id="273" r:id="rId18"/>
    <p:sldId id="274" r:id="rId19"/>
    <p:sldId id="289" r:id="rId20"/>
    <p:sldId id="277" r:id="rId21"/>
    <p:sldId id="290" r:id="rId22"/>
    <p:sldId id="291" r:id="rId23"/>
    <p:sldId id="278" r:id="rId24"/>
    <p:sldId id="279" r:id="rId25"/>
    <p:sldId id="292" r:id="rId26"/>
    <p:sldId id="293" r:id="rId27"/>
    <p:sldId id="280" r:id="rId28"/>
    <p:sldId id="294" r:id="rId29"/>
    <p:sldId id="281" r:id="rId30"/>
    <p:sldId id="296" r:id="rId31"/>
    <p:sldId id="297" r:id="rId32"/>
    <p:sldId id="295" r:id="rId3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4D5D"/>
    <a:srgbClr val="DCE7F0"/>
    <a:srgbClr val="1D8DB0"/>
    <a:srgbClr val="005E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58" autoAdjust="0"/>
    <p:restoredTop sz="94652"/>
  </p:normalViewPr>
  <p:slideViewPr>
    <p:cSldViewPr snapToGrid="0" snapToObjects="1">
      <p:cViewPr varScale="1">
        <p:scale>
          <a:sx n="84" d="100"/>
          <a:sy n="84" d="100"/>
        </p:scale>
        <p:origin x="643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8" d="100"/>
          <a:sy n="158" d="100"/>
        </p:scale>
        <p:origin x="4240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handoutMaster" Target="handoutMasters/handoutMaster1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91CCF-F6FD-734B-854A-5BC033593B1E}" type="datetimeFigureOut">
              <a:rPr lang="nl-NL" smtClean="0"/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52A6D4-CD3D-5148-8B70-A84796F20135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66214-DB21-4647-B5DA-0D17CA592867}" type="datetimeFigureOut">
              <a:rPr lang="nl-NL" smtClean="0"/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 smtClean="0"/>
              <a:t>Klik om de tekststijl van het model te bewerken</a:t>
            </a:r>
            <a:endParaRPr lang="nl-NL" smtClean="0"/>
          </a:p>
          <a:p>
            <a:pPr lvl="1"/>
            <a:r>
              <a:rPr lang="nl-NL" smtClean="0"/>
              <a:t>Tweede niveau</a:t>
            </a:r>
            <a:endParaRPr lang="nl-NL" smtClean="0"/>
          </a:p>
          <a:p>
            <a:pPr lvl="2"/>
            <a:r>
              <a:rPr lang="nl-NL" smtClean="0"/>
              <a:t>Derde niveau</a:t>
            </a:r>
            <a:endParaRPr lang="nl-NL" smtClean="0"/>
          </a:p>
          <a:p>
            <a:pPr lvl="3"/>
            <a:r>
              <a:rPr lang="nl-NL" smtClean="0"/>
              <a:t>Vierde niveau</a:t>
            </a:r>
            <a:endParaRPr lang="nl-NL" smtClean="0"/>
          </a:p>
          <a:p>
            <a:pPr lvl="4"/>
            <a:r>
              <a:rPr lang="nl-NL" smtClean="0"/>
              <a:t>Vijfde niveau</a:t>
            </a:r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4E32A-327F-AF4B-8E1F-209FBF93D26D}" type="slidenum">
              <a:rPr lang="nl-NL" smtClean="0"/>
            </a:fld>
            <a:endParaRPr lang="nl-N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10" name="Rechthoek 9"/>
          <p:cNvSpPr/>
          <p:nvPr userDrawn="1"/>
        </p:nvSpPr>
        <p:spPr>
          <a:xfrm>
            <a:off x="0" y="648000"/>
            <a:ext cx="12193200" cy="6210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 userDrawn="1"/>
        </p:nvSpPr>
        <p:spPr>
          <a:xfrm>
            <a:off x="0" y="647998"/>
            <a:ext cx="12193200" cy="4456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575999" y="1080000"/>
            <a:ext cx="6096524" cy="4024798"/>
          </a:xfrm>
        </p:spPr>
        <p:txBody>
          <a:bodyPr anchor="ctr" anchorCtr="0">
            <a:normAutofit/>
          </a:bodyPr>
          <a:lstStyle>
            <a:lvl1pPr algn="l">
              <a:defRPr sz="4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575999" y="5392801"/>
            <a:ext cx="6096524" cy="730188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nl-NL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248525" y="1654175"/>
            <a:ext cx="4368673" cy="4468813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8" name="Rechthoek 7"/>
          <p:cNvSpPr/>
          <p:nvPr/>
        </p:nvSpPr>
        <p:spPr>
          <a:xfrm>
            <a:off x="0" y="647998"/>
            <a:ext cx="12193200" cy="6210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360000"/>
            <a:ext cx="2018135" cy="720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1350253"/>
            <a:ext cx="4648209" cy="5507747"/>
          </a:xfrm>
          <a:prstGeom prst="rect">
            <a:avLst/>
          </a:prstGeom>
        </p:spPr>
      </p:pic>
      <p:sp>
        <p:nvSpPr>
          <p:cNvPr id="12" name="Ondertitel 2"/>
          <p:cNvSpPr>
            <a:spLocks noGrp="1"/>
          </p:cNvSpPr>
          <p:nvPr>
            <p:ph type="subTitle" idx="1" hasCustomPrompt="1"/>
          </p:nvPr>
        </p:nvSpPr>
        <p:spPr>
          <a:xfrm>
            <a:off x="576003" y="4359604"/>
            <a:ext cx="8333999" cy="1655999"/>
          </a:xfrm>
        </p:spPr>
        <p:txBody>
          <a:bodyPr lIns="0" tIns="0" rIns="0" bIns="0"/>
          <a:lstStyle>
            <a:lvl1pPr marL="0" indent="0" algn="l">
              <a:buNone/>
              <a:defRPr sz="240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 smtClean="0"/>
              <a:t>Klik om de ondertitelstijl van het model te bewerken</a:t>
            </a:r>
            <a:endParaRPr lang="nl-NL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576000" y="1800000"/>
            <a:ext cx="8334000" cy="2386800"/>
          </a:xfrm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7081-D270-4FBF-AE40-A52D674243CC}" type="datetime1">
              <a:rPr lang="nl-BE" smtClean="0"/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 baseline="0">
                <a:solidFill>
                  <a:srgbClr val="1D8DB0"/>
                </a:solidFill>
              </a:defRPr>
            </a:lvl1pPr>
          </a:lstStyle>
          <a:p>
            <a:r>
              <a:rPr lang="nl-NL" smtClean="0"/>
              <a:t>Klik om de stijl te bewerken</a:t>
            </a:r>
            <a:endParaRPr lang="nl-NL" dirty="0"/>
          </a:p>
        </p:txBody>
      </p:sp>
      <p:sp>
        <p:nvSpPr>
          <p:cNvPr id="10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005E77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Tekststijl van het model bewerken</a:t>
            </a:r>
            <a:endParaRPr lang="nl-NL" smtClean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415A-EEF6-439C-A913-189A8C067023}" type="datetime1">
              <a:rPr lang="nl-BE" smtClean="0"/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79DAE-D0A6-40C3-B8BC-6A97C268D03A}" type="slidenum">
              <a:rPr lang="nl-NL" smtClean="0"/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91" y="675126"/>
            <a:ext cx="4648209" cy="5507747"/>
          </a:xfrm>
          <a:prstGeom prst="rect">
            <a:avLst/>
          </a:prstGeom>
        </p:spPr>
      </p:pic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576003" y="1800000"/>
            <a:ext cx="8333999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nl-NL" dirty="0" smtClean="0"/>
              <a:t>Klik om de stijl te bewerken</a:t>
            </a:r>
            <a:endParaRPr lang="nl-NL" dirty="0"/>
          </a:p>
        </p:txBody>
      </p:sp>
      <p:sp>
        <p:nvSpPr>
          <p:cNvPr id="9" name="Tijdelijke aanduiding voor tekst 2"/>
          <p:cNvSpPr>
            <a:spLocks noGrp="1"/>
          </p:cNvSpPr>
          <p:nvPr>
            <p:ph type="body" idx="1" hasCustomPrompt="1"/>
          </p:nvPr>
        </p:nvSpPr>
        <p:spPr>
          <a:xfrm>
            <a:off x="576003" y="4359600"/>
            <a:ext cx="8333999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rgbClr val="2F4D5D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dirty="0" smtClean="0"/>
              <a:t>Tekststijl van het model bewerken</a:t>
            </a:r>
            <a:endParaRPr lang="nl-NL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DF125-8D2F-407C-A946-0B214A077F46}" type="datetime1">
              <a:rPr lang="nl-BE" smtClean="0"/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0"/>
            <a:ext cx="12193200" cy="62075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524" cy="2386800"/>
          </a:xfrm>
        </p:spPr>
        <p:txBody>
          <a:bodyPr anchor="b"/>
          <a:lstStyle>
            <a:lvl1pPr>
              <a:defRPr sz="4000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66779-A426-4C6E-B33F-12BA9B572EC4}" type="datetime1">
              <a:rPr lang="nl-BE" smtClean="0"/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8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4"/>
          </p:nvPr>
        </p:nvSpPr>
        <p:spPr>
          <a:xfrm>
            <a:off x="7248262" y="3248513"/>
            <a:ext cx="4368673" cy="2376000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W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5999" y="1800000"/>
            <a:ext cx="6096264" cy="23868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5999" y="4359600"/>
            <a:ext cx="6096264" cy="1501200"/>
          </a:xfrm>
        </p:spPr>
        <p:txBody>
          <a:bodyPr lIns="0" tIns="0" rIns="0" bIns="0"/>
          <a:lstStyle>
            <a:lvl1pPr marL="0" indent="0">
              <a:buNone/>
              <a:defRPr sz="24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DF61B-1080-4D20-8EAC-F5AC55182461}" type="datetime1">
              <a:rPr lang="nl-BE" smtClean="0"/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7248525" y="584201"/>
            <a:ext cx="4368673" cy="5040312"/>
          </a:xfrm>
        </p:spPr>
        <p:txBody>
          <a:bodyPr/>
          <a:lstStyle/>
          <a:p>
            <a:r>
              <a:rPr lang="en-US" smtClean="0"/>
              <a:t>Click icon to add picture</a:t>
            </a:r>
            <a:endParaRPr lang="nl-NL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4F625-24B7-4F40-98BC-AFA043082CE9}" type="datetime1">
              <a:rPr lang="nl-BE" smtClean="0"/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9" name="Tijdelijke aanduiding voor tekst 2"/>
          <p:cNvSpPr>
            <a:spLocks noGrp="1"/>
          </p:cNvSpPr>
          <p:nvPr>
            <p:ph idx="1"/>
          </p:nvPr>
        </p:nvSpPr>
        <p:spPr>
          <a:xfrm>
            <a:off x="576000" y="1656000"/>
            <a:ext cx="54000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6217200" y="1656000"/>
            <a:ext cx="5400000" cy="44640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5421575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576000" y="2276271"/>
            <a:ext cx="5421575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72200" y="1656000"/>
            <a:ext cx="5445000" cy="5400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72200" y="2276271"/>
            <a:ext cx="5445000" cy="383765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342B6-1303-46D4-9581-5E95FC0B22E4}" type="datetime1">
              <a:rPr lang="nl-BE" smtClean="0"/>
            </a:fld>
            <a:endParaRPr lang="nl-NL" dirty="0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F3976-FDFC-4D8C-ACD3-BCE6A597C36A}" type="datetime1">
              <a:rPr lang="nl-BE" smtClean="0"/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FEA79-DE61-4EF0-8C65-B83CEE2687EB}" type="datetime1">
              <a:rPr lang="nl-BE" smtClean="0"/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ekopSl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hoek 8"/>
          <p:cNvSpPr/>
          <p:nvPr userDrawn="1"/>
        </p:nvSpPr>
        <p:spPr>
          <a:xfrm>
            <a:off x="0" y="0"/>
            <a:ext cx="12193200" cy="62099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9120" y="510988"/>
            <a:ext cx="11039793" cy="5184424"/>
          </a:xfrm>
        </p:spPr>
        <p:txBody>
          <a:bodyPr anchor="ctr" anchorCtr="0">
            <a:noAutofit/>
          </a:bodyPr>
          <a:lstStyle>
            <a:lvl1pPr algn="ctr">
              <a:defRPr sz="60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2EC5B9-2DE2-43DC-AAE2-5679419BAC4A}" type="datetime1">
              <a:rPr lang="nl-BE" smtClean="0"/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smtClean="0"/>
              <a:t>Faculteit, departement, dienst …</a:t>
            </a:r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97500-7527-634B-90F4-69D0994C32B4}" type="slidenum">
              <a:rPr lang="nl-NL" smtClean="0"/>
            </a:fld>
            <a:endParaRPr lang="nl-NL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2.png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 userDrawn="1"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07036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  <a:endParaRPr lang="nl-NL" dirty="0" smtClean="0"/>
          </a:p>
          <a:p>
            <a:pPr lvl="1"/>
            <a:r>
              <a:rPr lang="nl-NL" dirty="0" smtClean="0"/>
              <a:t>Tweede niveau</a:t>
            </a:r>
            <a:endParaRPr lang="nl-NL" dirty="0" smtClean="0"/>
          </a:p>
          <a:p>
            <a:pPr lvl="2"/>
            <a:r>
              <a:rPr lang="nl-NL" dirty="0" smtClean="0"/>
              <a:t>Derde niveau</a:t>
            </a:r>
            <a:endParaRPr lang="nl-NL" dirty="0" smtClean="0"/>
          </a:p>
          <a:p>
            <a:pPr lvl="3"/>
            <a:r>
              <a:rPr lang="nl-NL" dirty="0" smtClean="0"/>
              <a:t>Vierde niveau</a:t>
            </a:r>
            <a:endParaRPr lang="nl-NL" dirty="0" smtClean="0"/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fld id="{BB46EC33-4D1A-4426-91DF-270C2E654CCE}" type="datetime1">
              <a:rPr lang="nl-BE" smtClean="0"/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r>
              <a:rPr lang="nl-NL" smtClean="0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fld id="{0A297500-7527-634B-90F4-69D0994C32B4}" type="slidenum">
              <a:rPr lang="nl-NL" smtClean="0"/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panose="020B07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704020202020204"/>
        <a:buChar char="•"/>
        <a:defRPr sz="24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24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20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18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18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6210000"/>
            <a:ext cx="12192000" cy="6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200" y="6353999"/>
            <a:ext cx="1008305" cy="360000"/>
          </a:xfrm>
          <a:prstGeom prst="rect">
            <a:avLst/>
          </a:prstGeom>
        </p:spPr>
      </p:pic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76000" y="216000"/>
            <a:ext cx="11041200" cy="1152000"/>
          </a:xfrm>
          <a:prstGeom prst="rect">
            <a:avLst/>
          </a:prstGeo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nl-NL" dirty="0" smtClean="0"/>
              <a:t>Titelstijl van model bewerken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76000" y="1656000"/>
            <a:ext cx="11041200" cy="446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  <a:endParaRPr lang="nl-NL" dirty="0" smtClean="0"/>
          </a:p>
          <a:p>
            <a:pPr lvl="1"/>
            <a:r>
              <a:rPr lang="nl-NL" dirty="0" smtClean="0"/>
              <a:t>Tweede niveau</a:t>
            </a:r>
            <a:endParaRPr lang="nl-NL" dirty="0" smtClean="0"/>
          </a:p>
          <a:p>
            <a:pPr lvl="2"/>
            <a:r>
              <a:rPr lang="nl-NL" dirty="0" smtClean="0"/>
              <a:t>Derde niveau</a:t>
            </a:r>
            <a:endParaRPr lang="nl-NL" dirty="0" smtClean="0"/>
          </a:p>
          <a:p>
            <a:pPr lvl="3"/>
            <a:r>
              <a:rPr lang="nl-NL" dirty="0" smtClean="0"/>
              <a:t>Vierde niveau</a:t>
            </a:r>
            <a:endParaRPr lang="nl-NL" dirty="0" smtClean="0"/>
          </a:p>
          <a:p>
            <a:pPr lvl="4"/>
            <a:r>
              <a:rPr lang="nl-NL" dirty="0" smtClean="0"/>
              <a:t>Vijfde niveau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40000" y="6210000"/>
            <a:ext cx="720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fld id="{48C250A7-EEA6-4BD5-AB95-D7BF57F3506B}" type="datetime1">
              <a:rPr lang="nl-BE" smtClean="0"/>
            </a:fld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6033600" y="6210000"/>
            <a:ext cx="4993200" cy="648000"/>
          </a:xfrm>
          <a:prstGeom prst="rect">
            <a:avLst/>
          </a:prstGeom>
        </p:spPr>
        <p:txBody>
          <a:bodyPr vert="horz" lIns="0" tIns="0" rIns="180000" bIns="0" rtlCol="0" anchor="ctr"/>
          <a:lstStyle>
            <a:lvl1pPr algn="r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r>
              <a:rPr lang="nl-NL" smtClean="0"/>
              <a:t>Faculteit, departement, dienst …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76000" y="6210000"/>
            <a:ext cx="648000" cy="648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aseline="0">
                <a:solidFill>
                  <a:schemeClr val="bg1"/>
                </a:solidFill>
                <a:latin typeface="Arial" panose="020B0704020202020204" pitchFamily="34" charset="0"/>
              </a:defRPr>
            </a:lvl1pPr>
          </a:lstStyle>
          <a:p>
            <a:fld id="{0A297500-7527-634B-90F4-69D0994C32B4}" type="slidenum">
              <a:rPr lang="nl-NL" smtClean="0"/>
            </a:fld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baseline="0">
          <a:solidFill>
            <a:schemeClr val="tx2"/>
          </a:solidFill>
          <a:latin typeface="Arial" panose="020B07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704020202020204"/>
        <a:buChar char="•"/>
        <a:defRPr sz="24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24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20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18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704020202020204"/>
        <a:buChar char="•"/>
        <a:defRPr sz="1800" kern="1200" baseline="0">
          <a:solidFill>
            <a:schemeClr val="tx1"/>
          </a:solidFill>
          <a:latin typeface="Arial" panose="020B07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7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hyperlink" Target="finalversion/finalversion/index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/>
              <a:t>Decoding Porcelain: A Digital Humanities Approach to Europeana's Chinese Porcelain Collection</a:t>
            </a:r>
            <a:endParaRPr lang="nl-NL"/>
          </a:p>
        </p:txBody>
      </p:sp>
      <p:sp>
        <p:nvSpPr>
          <p:cNvPr id="9" name="Ondertitel 8"/>
          <p:cNvSpPr>
            <a:spLocks noGrp="1"/>
          </p:cNvSpPr>
          <p:nvPr>
            <p:ph type="subTitle" idx="1"/>
          </p:nvPr>
        </p:nvSpPr>
        <p:spPr>
          <a:xfrm>
            <a:off x="575945" y="5102225"/>
            <a:ext cx="5328285" cy="1550670"/>
          </a:xfrm>
        </p:spPr>
        <p:txBody>
          <a:bodyPr>
            <a:normAutofit fontScale="75000"/>
          </a:bodyPr>
          <a:lstStyle/>
          <a:p>
            <a:r>
              <a:rPr lang="nl-NL"/>
              <a:t>Liujun SHANG</a:t>
            </a:r>
            <a:endParaRPr lang="nl-NL"/>
          </a:p>
          <a:p>
            <a:r>
              <a:rPr lang="nl-NL"/>
              <a:t>Supervisor: Prof. dr. Frederik Truyen</a:t>
            </a:r>
            <a:r>
              <a:rPr lang="en-US" altLang="nl-NL"/>
              <a:t> </a:t>
            </a:r>
            <a:endParaRPr lang="en-US" altLang="nl-NL"/>
          </a:p>
          <a:p>
            <a:r>
              <a:rPr lang="en-US" altLang="nl-NL"/>
              <a:t>Co-supervisor: Prof. dr. Katrien Verbert</a:t>
            </a:r>
            <a:endParaRPr lang="en-US" altLang="nl-NL"/>
          </a:p>
          <a:p>
            <a:r>
              <a:rPr lang="en-US" altLang="nl-NL"/>
              <a:t>Academic year 2023-2024</a:t>
            </a:r>
            <a:endParaRPr lang="en-US" altLang="nl-NL"/>
          </a:p>
          <a:p>
            <a:endParaRPr lang="en-US" altLang="nl-NL"/>
          </a:p>
          <a:p>
            <a:endParaRPr lang="nl-NL"/>
          </a:p>
          <a:p>
            <a:endParaRPr lang="nl-N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Issues in metadata quality and interoperability</a:t>
            </a:r>
            <a:endParaRPr lang="en-US"/>
          </a:p>
          <a:p>
            <a:pPr lvl="1"/>
            <a:r>
              <a:rPr lang="en-US"/>
              <a:t>Lack of standardized metadata schemas across institutions (Korro Bañuelos et al., 2021)</a:t>
            </a:r>
            <a:endParaRPr lang="en-US"/>
          </a:p>
          <a:p>
            <a:pPr lvl="1"/>
            <a:r>
              <a:rPr lang="en-US"/>
              <a:t>Need for ontology-based multilingual terminology specially for Chinese ceramics (Wei et al., 2022)</a:t>
            </a:r>
            <a:endParaRPr lang="en-US"/>
          </a:p>
          <a:p>
            <a:pPr lvl="1"/>
            <a:endParaRPr lang="en-US"/>
          </a:p>
          <a:p>
            <a:r>
              <a:rPr lang="en-US"/>
              <a:t>Importance of digital tools</a:t>
            </a:r>
            <a:endParaRPr lang="en-US"/>
          </a:p>
          <a:p>
            <a:pPr lvl="1"/>
            <a:r>
              <a:rPr lang="en-US"/>
              <a:t>Preserving, studying, and disseminating cultural heritage (Bekele et al., 2018)</a:t>
            </a:r>
            <a:endParaRPr lang="en-US"/>
          </a:p>
          <a:p>
            <a:pPr lvl="1"/>
            <a:r>
              <a:rPr lang="en-US"/>
              <a:t>Enhancing public engagement and remote access to collections (Bearman &amp; Trant, 2002)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Digital Cultural Heritage Management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>
              <a:buFont typeface="Arial" panose="020B0704020202020204" pitchFamily="34" charset="0"/>
              <a:buChar char="•"/>
            </a:pPr>
            <a:r>
              <a:rPr lang="en-US"/>
              <a:t>Importance of ontologies for knowledge representation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Formal, explicit specification of shared conceptualizations (Studer et al., 1998)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Facilitating data integration, linking, and retrieval (Hyvönen, 2012)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endParaRPr lang="en-US"/>
          </a:p>
          <a:p>
            <a:pPr>
              <a:buFont typeface="Arial" panose="020B0704020202020204" pitchFamily="34" charset="0"/>
              <a:buChar char="•"/>
            </a:pPr>
            <a:r>
              <a:rPr lang="en-US"/>
              <a:t>Metadata standards and models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CIDOC Conceptual Reference Model (CRM) for cultural heritage documentation (Doerr, 2003)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Europeana Data Model (EDM) as a leading example (Charles &amp; Isaac, 2015)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Challenges in cross-cultural metadata representation (Liew, 2005)</a:t>
            </a:r>
            <a:endParaRPr lang="en-US"/>
          </a:p>
          <a:p>
            <a:pPr marL="0" indent="0">
              <a:buFont typeface="Arial" panose="020B0704020202020204" pitchFamily="34" charset="0"/>
              <a:buNone/>
            </a:pPr>
            <a:endParaRPr lang="en-US"/>
          </a:p>
          <a:p>
            <a:pPr>
              <a:buFont typeface="Arial" panose="020B0704020202020204" pitchFamily="34" charset="0"/>
              <a:buChar char="•"/>
            </a:pPr>
            <a:r>
              <a:rPr lang="en-US"/>
              <a:t>Metadata visualization for user engagement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Enhancing public understanding and interaction with cultural heritage (Bearman &amp; Trant, 2002)</a:t>
            </a:r>
            <a:endParaRPr lang="en-US"/>
          </a:p>
          <a:p>
            <a:pPr lvl="1">
              <a:buFont typeface="Arial" panose="020B0704020202020204" pitchFamily="34" charset="0"/>
              <a:buChar char="•"/>
            </a:pPr>
            <a:r>
              <a:rPr lang="en-US"/>
              <a:t>Enabling virtual exhibitions and remote access to collections (Sylaiou et al., 2010)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Ontology and Metadata for Digital Cultural Heritage</a:t>
            </a:r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CIDOC Conceptual Reference Model (CRM) </a:t>
            </a:r>
            <a:endParaRPr lang="en-US"/>
          </a:p>
        </p:txBody>
      </p:sp>
      <p:pic>
        <p:nvPicPr>
          <p:cNvPr id="7" name="Content Placeholder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8460" y="1445895"/>
            <a:ext cx="8509000" cy="465836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Europeana Data Model (EDM) </a:t>
            </a:r>
            <a:endParaRPr lang="en-US"/>
          </a:p>
        </p:txBody>
      </p:sp>
      <p:pic>
        <p:nvPicPr>
          <p:cNvPr id="8" name="Content Placeholder 7" descr="Screenshot 2024-09-09 at 12.44.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16455" y="1535430"/>
            <a:ext cx="7479030" cy="44640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Develop an ontology-based metadata framework</a:t>
            </a:r>
            <a:endParaRPr lang="en-US"/>
          </a:p>
          <a:p>
            <a:pPr lvl="1"/>
            <a:r>
              <a:rPr lang="en-US"/>
              <a:t>Incorporate findings from analysis of existing metadata standards (Doerr et al., 2007; Charles &amp; Isaac, 2015)</a:t>
            </a:r>
            <a:endParaRPr lang="en-US"/>
          </a:p>
          <a:p>
            <a:pPr lvl="1"/>
            <a:r>
              <a:rPr lang="en-US"/>
              <a:t>Identify core metadata elements for Chinese porcelain in Europe (Wei, 2020)</a:t>
            </a:r>
            <a:endParaRPr lang="en-US"/>
          </a:p>
          <a:p>
            <a:pPr lvl="1"/>
            <a:r>
              <a:rPr lang="en-US"/>
              <a:t>Create a comprehensive and adaptable metadata schema (Wijesundara &amp; Sugimoto, 2018)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Thesis Objectives(1)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0000"/>
          </a:bodyPr>
          <a:p>
            <a:r>
              <a:rPr lang="en-US"/>
              <a:t>Conduct a case study on Chinese female images</a:t>
            </a:r>
            <a:endParaRPr lang="en-US"/>
          </a:p>
          <a:p>
            <a:pPr lvl="1"/>
            <a:r>
              <a:rPr lang="en-US"/>
              <a:t>Examine the portrayal of Chinese female subjects on European-made porcelain</a:t>
            </a:r>
            <a:endParaRPr lang="en-US"/>
          </a:p>
          <a:p>
            <a:pPr lvl="1"/>
            <a:r>
              <a:rPr lang="en-US"/>
              <a:t>Analyze aspects such as cultural appropriation and hybrid aesthetics (Gerritsen &amp; McDowall, 2012)</a:t>
            </a:r>
            <a:endParaRPr lang="en-US"/>
          </a:p>
          <a:p>
            <a:r>
              <a:rPr lang="en-US"/>
              <a:t>Create a website to present research outcomes</a:t>
            </a:r>
            <a:endParaRPr lang="en-US"/>
          </a:p>
          <a:p>
            <a:pPr lvl="1"/>
            <a:r>
              <a:rPr lang="en-US"/>
              <a:t>Enhance accessibility and engagement with the research (Purificato &amp; Rinaldi, 2018)</a:t>
            </a:r>
            <a:endParaRPr lang="en-US"/>
          </a:p>
          <a:p>
            <a:pPr lvl="1"/>
            <a:r>
              <a:rPr lang="en-US"/>
              <a:t>Develop interactive visualizations for metadata exploration (Dud´aˇs et al., 2018)</a:t>
            </a:r>
            <a:endParaRPr lang="en-US"/>
          </a:p>
          <a:p>
            <a:pPr lvl="1"/>
            <a:r>
              <a:rPr lang="en-US"/>
              <a:t>Ensure user-centered design and compliance with digital humanities principles (Bekele et al., 2018)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Thesis Objectives(2)</a:t>
            </a:r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Methodologies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en-US"/>
              <a:t>Analysis of existing metadata standards</a:t>
            </a:r>
            <a:endParaRPr lang="en-US"/>
          </a:p>
          <a:p>
            <a:pPr lvl="1"/>
            <a:r>
              <a:rPr lang="en-US"/>
              <a:t>Review of cultural heritage metadata schemas (e.g., Dublin Core, VRA Core, EDM, CRM) (Baca, 2016)</a:t>
            </a:r>
            <a:endParaRPr lang="en-US"/>
          </a:p>
          <a:p>
            <a:pPr lvl="1"/>
            <a:r>
              <a:rPr lang="en-US"/>
              <a:t>Examination of porcelain-specific metadata frameworks (Wei et al., 2022)</a:t>
            </a:r>
            <a:endParaRPr lang="en-US"/>
          </a:p>
          <a:p>
            <a:endParaRPr lang="en-US"/>
          </a:p>
          <a:p>
            <a:r>
              <a:rPr lang="en-US"/>
              <a:t>Identification of core metadata elements</a:t>
            </a:r>
            <a:endParaRPr lang="en-US"/>
          </a:p>
          <a:p>
            <a:pPr lvl="1"/>
            <a:r>
              <a:rPr lang="en-US"/>
              <a:t>Selection based on applicability, flexibility, and compatibility (Wijesundara &amp; Sugimoto, 2018)</a:t>
            </a:r>
            <a:endParaRPr lang="en-US"/>
          </a:p>
          <a:p>
            <a:pPr lvl="1"/>
            <a:r>
              <a:rPr lang="en-US"/>
              <a:t>Coverage of management, descriptive, resource, and usage aspects (Wijesundara &amp; Sugimoto, 2018)</a:t>
            </a:r>
            <a:endParaRPr lang="en-US"/>
          </a:p>
          <a:p>
            <a:pPr lvl="1"/>
            <a:endParaRPr lang="en-US"/>
          </a:p>
          <a:p>
            <a:r>
              <a:rPr lang="en-US"/>
              <a:t>Design of "Chinese Porcelain in Europe" ontology</a:t>
            </a:r>
            <a:endParaRPr lang="en-US"/>
          </a:p>
          <a:p>
            <a:pPr lvl="1"/>
            <a:r>
              <a:rPr lang="en-US"/>
              <a:t>Development using Protégé ontology editor (Musen, 2015)</a:t>
            </a:r>
            <a:endParaRPr lang="en-US"/>
          </a:p>
          <a:p>
            <a:pPr lvl="1"/>
            <a:r>
              <a:rPr lang="en-US"/>
              <a:t>Definition of classes, properties, and relationships (Noy &amp; McGuinness, 2001)</a:t>
            </a:r>
            <a:endParaRPr lang="en-US"/>
          </a:p>
          <a:p>
            <a:pPr lvl="1"/>
            <a:r>
              <a:rPr lang="en-US"/>
              <a:t>Incorporation of existing ontologies and models (e.g., CIDOC CRM, EDM) (Doerr, 2003; Charles &amp; Isaac, 2015)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Ontology Development - Analysis and Design</a:t>
            </a: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Protégé ontology editor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575945" y="4359910"/>
            <a:ext cx="6096635" cy="1501140"/>
          </a:xfrm>
        </p:spPr>
        <p:txBody>
          <a:bodyPr>
            <a:normAutofit fontScale="60000"/>
          </a:bodyPr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An open-source ontology editor and knowledge management system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Developed by the Stanford Center for Biomedical Informatics Research (BMIR) (Protégé, 2021)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Supports the creation, visualization, and manipulation of ontologies in various formats, such as OWL and RDF </a:t>
            </a:r>
            <a:endParaRPr lang="en-US"/>
          </a:p>
        </p:txBody>
      </p:sp>
      <p:pic>
        <p:nvPicPr>
          <p:cNvPr id="9" name="Picture Placeholder 8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6672580" y="1035685"/>
            <a:ext cx="5219700" cy="3915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5915" y="1662430"/>
            <a:ext cx="3028950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Knowledge Map</a:t>
            </a:r>
            <a:endParaRPr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/>
      </p:sp>
      <p:pic>
        <p:nvPicPr>
          <p:cNvPr id="10" name="Picture 9" descr="Knowledge_Map_of_Chinese_Ladies_Porcelain_in_Europe_Ontolog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84415" y="207010"/>
            <a:ext cx="3887470" cy="60693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Introduction</a:t>
            </a:r>
            <a:endParaRPr lang="en-US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p>
            <a:pPr marL="0" indent="0">
              <a:buNone/>
            </a:pPr>
            <a:r>
              <a:rPr lang="en-US" b="1">
                <a:latin typeface="Arial Bold" panose="020B0704020202020204" charset="0"/>
                <a:cs typeface="Arial Bold" panose="020B0704020202020204" charset="0"/>
                <a:sym typeface="+mn-ea"/>
              </a:rPr>
              <a:t>Each piece of porcelain is unique.</a:t>
            </a:r>
            <a:endParaRPr lang="en-US" b="1">
              <a:latin typeface="Arial Bold" panose="020B0704020202020204" charset="0"/>
              <a:cs typeface="Arial Bold" panose="020B0704020202020204" charset="0"/>
            </a:endParaRPr>
          </a:p>
          <a:p>
            <a:pPr marL="0" indent="0">
              <a:buNone/>
            </a:pPr>
            <a:r>
              <a:rPr lang="en-US" b="1">
                <a:latin typeface="Arial Bold" panose="020B0704020202020204" charset="0"/>
                <a:cs typeface="Arial Bold" panose="020B0704020202020204" charset="0"/>
                <a:sym typeface="+mn-ea"/>
              </a:rPr>
              <a:t>There are never two which are identical.</a:t>
            </a:r>
            <a:endParaRPr lang="en-US"/>
          </a:p>
        </p:txBody>
      </p:sp>
      <p:pic>
        <p:nvPicPr>
          <p:cNvPr id="7" name="Picture Placeholder 6"/>
          <p:cNvPicPr>
            <a:picLocks noChangeAspect="1"/>
          </p:cNvPicPr>
          <p:nvPr>
            <p:ph type="pic" sz="quarter" idx="4294967295"/>
          </p:nvPr>
        </p:nvPicPr>
        <p:blipFill>
          <a:blip r:embed="rId1"/>
          <a:stretch>
            <a:fillRect/>
          </a:stretch>
        </p:blipFill>
        <p:spPr>
          <a:xfrm>
            <a:off x="7806055" y="1142365"/>
            <a:ext cx="4385945" cy="429641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r>
              <a:rPr lang="en-US"/>
              <a:t>Selection of representative samples</a:t>
            </a:r>
            <a:endParaRPr lang="en-US"/>
          </a:p>
          <a:p>
            <a:pPr lvl="1"/>
            <a:r>
              <a:rPr lang="en-US"/>
              <a:t>Identification of diverse and significant objects from the Europeana collection</a:t>
            </a:r>
            <a:endParaRPr lang="en-US"/>
          </a:p>
          <a:p>
            <a:pPr lvl="1"/>
            <a:r>
              <a:rPr lang="en-US"/>
              <a:t>Consideration of various attributes, such as decoration, technique, and period (Wei et al., 2022)</a:t>
            </a:r>
            <a:endParaRPr lang="en-US"/>
          </a:p>
          <a:p>
            <a:pPr lvl="1"/>
            <a:endParaRPr lang="en-US"/>
          </a:p>
          <a:p>
            <a:r>
              <a:rPr lang="en-US"/>
              <a:t>Creation of ontology instances</a:t>
            </a:r>
            <a:endParaRPr lang="en-US"/>
          </a:p>
          <a:p>
            <a:pPr lvl="1"/>
            <a:r>
              <a:rPr lang="en-US"/>
              <a:t>Modeling of selected objects using the defined classes and properties (Noy &amp; McGuinness, 2001)</a:t>
            </a:r>
            <a:endParaRPr lang="en-US"/>
          </a:p>
          <a:p>
            <a:pPr lvl="1"/>
            <a:r>
              <a:rPr lang="en-US"/>
              <a:t>Enrichment of instances with metadata from Europeana and other sources (Charles &amp; Isaac, 2015)</a:t>
            </a:r>
            <a:endParaRPr lang="en-US"/>
          </a:p>
          <a:p>
            <a:pPr lvl="1"/>
            <a:endParaRPr lang="en-US"/>
          </a:p>
          <a:p>
            <a:r>
              <a:rPr lang="en-US"/>
              <a:t>Validation and refinement</a:t>
            </a:r>
            <a:endParaRPr lang="en-US"/>
          </a:p>
          <a:p>
            <a:pPr lvl="1"/>
            <a:r>
              <a:rPr lang="en-US"/>
              <a:t>Testing of the ontology's structure and comprehensiveness (Poveda-Villalón et al., 2012)</a:t>
            </a:r>
            <a:endParaRPr lang="en-US"/>
          </a:p>
          <a:p>
            <a:pPr lvl="1"/>
            <a:r>
              <a:rPr lang="en-US"/>
              <a:t>Iterative improvements based on domain expert feedback and data quality assessment (Zaveri et al., 2016)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Ontology Development - Population and Validation</a:t>
            </a: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r>
              <a:rPr lang="en-US"/>
              <a:t>Selection of Chinese female images</a:t>
            </a:r>
            <a:endParaRPr lang="en-US"/>
          </a:p>
          <a:p>
            <a:pPr lvl="1"/>
            <a:r>
              <a:rPr lang="en-US"/>
              <a:t>Focus on European-made Chinese-style porcelain objects (Pierson, 2012)</a:t>
            </a:r>
            <a:endParaRPr lang="en-US"/>
          </a:p>
          <a:p>
            <a:pPr lvl="1"/>
            <a:r>
              <a:rPr lang="en-US"/>
              <a:t>Exploration of cultural appropriation and hybrid aesthetics (Gerritsen &amp; McDowall, 2012)</a:t>
            </a:r>
            <a:endParaRPr lang="en-US"/>
          </a:p>
          <a:p>
            <a:pPr lvl="1"/>
            <a:endParaRPr lang="en-US"/>
          </a:p>
          <a:p>
            <a:r>
              <a:rPr lang="en-US"/>
              <a:t>Color analysis</a:t>
            </a:r>
            <a:endParaRPr lang="en-US"/>
          </a:p>
          <a:p>
            <a:pPr lvl="1"/>
            <a:r>
              <a:rPr lang="en-US"/>
              <a:t>Extraction and quantification of color information from selected images </a:t>
            </a:r>
            <a:endParaRPr lang="en-US"/>
          </a:p>
          <a:p>
            <a:pPr lvl="1"/>
            <a:r>
              <a:rPr lang="en-US"/>
              <a:t>Use of Python libraries for data processing and visualization (e.g., OpenCV, Matplotlib)</a:t>
            </a: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Interpretation and discussion</a:t>
            </a:r>
            <a:endParaRPr lang="en-US"/>
          </a:p>
          <a:p>
            <a:pPr lvl="1"/>
            <a:r>
              <a:rPr lang="en-US"/>
              <a:t>Examination of color distribution patterns and their cultural significance (Finlay, 2010)</a:t>
            </a:r>
            <a:endParaRPr lang="en-US"/>
          </a:p>
          <a:p>
            <a:pPr lvl="1"/>
            <a:r>
              <a:rPr lang="en-US"/>
              <a:t>Consideration of the influence of Orientalist perspectives and stereotypes (Said, 1978)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Case Study Analysis</a:t>
            </a:r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>
                <a:sym typeface="+mn-ea"/>
              </a:rPr>
              <a:t>Extraction and quantification of color information from selected images </a:t>
            </a:r>
            <a:endParaRPr lang="en-US"/>
          </a:p>
          <a:p>
            <a:pPr lvl="1"/>
            <a:r>
              <a:rPr lang="en-US">
                <a:sym typeface="+mn-ea"/>
              </a:rPr>
              <a:t>Use of Python libraries for data processing and visualization (e.g., OpenCV, Matplotlib)</a:t>
            </a:r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/>
        <p:txBody>
          <a:bodyPr/>
          <a:p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Color Analysis</a:t>
            </a:r>
            <a:endParaRPr lang="en-US"/>
          </a:p>
        </p:txBody>
      </p:sp>
      <p:pic>
        <p:nvPicPr>
          <p:cNvPr id="9" name="Picture 8" descr="Europeana.eu-90402-AK_NM_13689-05ca7aca4d87edd90c7a2225615df0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2225" y="794385"/>
            <a:ext cx="4879340" cy="477393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p>
            <a:pPr lvl="1"/>
            <a:r>
              <a:rPr lang="en-US">
                <a:sym typeface="+mn-ea"/>
              </a:rPr>
              <a:t>Extraction and quantification of color information from selected images </a:t>
            </a:r>
            <a:endParaRPr lang="en-US"/>
          </a:p>
          <a:p>
            <a:pPr lvl="1"/>
            <a:r>
              <a:rPr lang="en-US">
                <a:sym typeface="+mn-ea"/>
              </a:rPr>
              <a:t>Use of Python libraries for data processing and visualization (e.g., OpenCV, Matplotlib)</a:t>
            </a:r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2" name="Content Placeholder 1" descr="rose_chart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951980" y="1026795"/>
            <a:ext cx="4464050" cy="44640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Color Analysis-Process</a:t>
            </a:r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en-US"/>
              <a:t>Design principles and objectives</a:t>
            </a:r>
            <a:endParaRPr lang="en-US"/>
          </a:p>
          <a:p>
            <a:pPr lvl="1"/>
            <a:r>
              <a:rPr lang="en-US"/>
              <a:t>Emphasis on accessibility, intuitive navigation, and user engagement</a:t>
            </a:r>
            <a:endParaRPr lang="en-US"/>
          </a:p>
          <a:p>
            <a:pPr lvl="1"/>
            <a:r>
              <a:rPr lang="en-US"/>
              <a:t>Adherence to web development best practices and standards</a:t>
            </a:r>
            <a:endParaRPr lang="en-US"/>
          </a:p>
          <a:p>
            <a:r>
              <a:rPr lang="en-US"/>
              <a:t>Website structure and components</a:t>
            </a:r>
            <a:endParaRPr lang="en-US"/>
          </a:p>
          <a:p>
            <a:pPr lvl="1"/>
            <a:r>
              <a:rPr lang="en-US"/>
              <a:t>Creation of HTML, CSS, and JavaScript files for each main section </a:t>
            </a:r>
            <a:endParaRPr lang="en-US"/>
          </a:p>
          <a:p>
            <a:pPr lvl="1"/>
            <a:r>
              <a:rPr lang="en-US"/>
              <a:t>Integration of interactive visualizations using D3.js and Chart.js libraries</a:t>
            </a:r>
            <a:endParaRPr lang="en-US"/>
          </a:p>
          <a:p>
            <a:r>
              <a:rPr lang="en-US"/>
              <a:t>Deployment and testing</a:t>
            </a:r>
            <a:endParaRPr lang="en-US"/>
          </a:p>
          <a:p>
            <a:pPr lvl="1"/>
            <a:r>
              <a:rPr lang="en-US"/>
              <a:t>Hosting of the website on a reliable platform</a:t>
            </a:r>
            <a:endParaRPr lang="en-US"/>
          </a:p>
          <a:p>
            <a:pPr lvl="1"/>
            <a:r>
              <a:rPr lang="en-US"/>
              <a:t>Evaluation of the website's performance, responsiveness, and compatibility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Web Development</a:t>
            </a:r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Bringing Porcelains to ALIVE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fontScale="80000"/>
          </a:bodyPr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Selected representative images of Chinese porcelain from the Europeana collection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Preprocessed the images and extracted key visual features and metadata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Formulated text prompts describing the desired style, colors, and motifs (e.g., "traditional Chinese porcelain with floral patterns")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Fine-tuned the Stable Diffusion model using a specialized LoRA (Low-Rank Adaptation) approach</a:t>
            </a:r>
            <a:endParaRPr lang="en-US"/>
          </a:p>
          <a:p>
            <a:pPr marL="171450" indent="-171450">
              <a:buFont typeface="Arial" panose="020B0704020202020204" pitchFamily="34" charset="0"/>
              <a:buChar char="•"/>
            </a:pPr>
            <a:r>
              <a:rPr lang="en-US"/>
              <a:t>Generated new images by passing the text prompts through the fine-tuned model</a:t>
            </a:r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17285" y="2240915"/>
            <a:ext cx="5400040" cy="329374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Results and Discussion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Visualized and Presented through</a:t>
            </a:r>
            <a:endParaRPr lang="en-US"/>
          </a:p>
          <a:p>
            <a:r>
              <a:rPr lang="en-US" altLang="zh-CN">
                <a:hlinkClick r:id="rId1" action="ppaction://hlinkfile"/>
              </a:rPr>
              <a:t>Main Page</a:t>
            </a:r>
            <a:endParaRPr lang="en-US" alt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Acknowledgements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nl-NL">
                <a:sym typeface="+mn-ea"/>
              </a:rPr>
              <a:t>Supervisor: Prof. dr. Frederik Truyen</a:t>
            </a:r>
            <a:r>
              <a:rPr lang="en-US" altLang="nl-NL">
                <a:sym typeface="+mn-ea"/>
              </a:rPr>
              <a:t> </a:t>
            </a:r>
            <a:endParaRPr lang="en-US" altLang="nl-NL"/>
          </a:p>
          <a:p>
            <a:r>
              <a:rPr lang="en-US" altLang="nl-NL">
                <a:sym typeface="+mn-ea"/>
              </a:rPr>
              <a:t>Co-supervisor: Prof. dr. Katrien Verbert</a:t>
            </a:r>
            <a:endParaRPr lang="en-US" altLang="nl-NL"/>
          </a:p>
          <a:p>
            <a:endParaRPr lang="en-US" alt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Questions?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THANK YOU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Arrival of Chinese porcelain in Europe</a:t>
            </a:r>
            <a:endParaRPr lang="en-US"/>
          </a:p>
          <a:p>
            <a:pPr lvl="1"/>
            <a:r>
              <a:rPr lang="en-US">
                <a:sym typeface="+mn-ea"/>
              </a:rPr>
              <a:t>Late 16th century through trade and diplomatic missions (Pierson, 2012)</a:t>
            </a:r>
            <a:endParaRPr lang="en-US"/>
          </a:p>
          <a:p>
            <a:pPr lvl="1"/>
            <a:r>
              <a:rPr lang="en-US">
                <a:sym typeface="+mn-ea"/>
              </a:rPr>
              <a:t>Highly valued for its artistic and historical significance (Finlay, 2010)</a:t>
            </a:r>
            <a:endParaRPr lang="en-US"/>
          </a:p>
        </p:txBody>
      </p:sp>
      <p:pic>
        <p:nvPicPr>
          <p:cNvPr id="11" name="Content Placeholder 10" descr="FUQ_Y3n963QDs0_0VL6r2sNUbRexTFfimxnwBbhGZL5ysUn1haM4shzD3qvmT8lvERHdbB1X-5pe3bGz3guuzciz6pw=s0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7322820" y="815975"/>
            <a:ext cx="3731895" cy="522605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Chinese Porcelain in Europe(1)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European fascination and replication attempts</a:t>
            </a:r>
            <a:endParaRPr lang="en-US"/>
          </a:p>
          <a:p>
            <a:pPr lvl="1"/>
            <a:r>
              <a:rPr lang="en-US">
                <a:sym typeface="+mn-ea"/>
              </a:rPr>
              <a:t>Efforts to understand and reproduce Chinese porcelain (Zumbulyadis, 2010)</a:t>
            </a:r>
            <a:endParaRPr lang="en-US"/>
          </a:p>
          <a:p>
            <a:pPr lvl="1"/>
            <a:r>
              <a:rPr lang="en-US">
                <a:sym typeface="+mn-ea"/>
              </a:rPr>
              <a:t>Development of Delftware in the Netherlands (Odell, 2018; Sch¨onfeld, 1998)</a:t>
            </a:r>
            <a:endParaRPr lang="en-US"/>
          </a:p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Chinese Porcelain in Europe(2)</a:t>
            </a:r>
            <a:endParaRPr lang="en-US"/>
          </a:p>
        </p:txBody>
      </p:sp>
      <p:pic>
        <p:nvPicPr>
          <p:cNvPr id="8" name="Content Placeholder 7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17285" y="2117090"/>
            <a:ext cx="5400040" cy="3037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Influence on European art and culture</a:t>
            </a:r>
            <a:endParaRPr lang="en-US"/>
          </a:p>
          <a:p>
            <a:pPr lvl="1"/>
            <a:r>
              <a:rPr lang="en-US">
                <a:sym typeface="+mn-ea"/>
              </a:rPr>
              <a:t>Impact on aesthetics, etiquette, and ornamentation (Collins, 2000)</a:t>
            </a:r>
            <a:endParaRPr lang="en-US">
              <a:sym typeface="+mn-ea"/>
            </a:endParaRPr>
          </a:p>
          <a:p>
            <a:pPr lvl="1"/>
            <a:r>
              <a:rPr lang="en-US"/>
              <a:t>Impact on porcelain-making and painting techniques</a:t>
            </a:r>
            <a:endParaRPr lang="en-US"/>
          </a:p>
          <a:p>
            <a:pPr lvl="1"/>
            <a:r>
              <a:rPr lang="en-US">
                <a:sym typeface="+mn-ea"/>
              </a:rPr>
              <a:t>Reflection of power relations and cultural capital (Wu, 2021)</a:t>
            </a:r>
            <a:endParaRPr lang="en-US"/>
          </a:p>
          <a:p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Chinese Porcelain in Europe(3)</a:t>
            </a:r>
            <a:endParaRPr lang="en-US"/>
          </a:p>
        </p:txBody>
      </p:sp>
      <p:pic>
        <p:nvPicPr>
          <p:cNvPr id="2" name="Content Placeholder 1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6217285" y="2369185"/>
            <a:ext cx="5400040" cy="3037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p>
            <a:r>
              <a:rPr lang="en-US"/>
              <a:t>What is Europeana?</a:t>
            </a:r>
            <a:endParaRPr lang="en-US"/>
          </a:p>
          <a:p>
            <a:pPr lvl="1"/>
            <a:r>
              <a:rPr lang="en-US"/>
              <a:t>A digital platform for cultural heritage, launched in 2008 (Purday, 2009)</a:t>
            </a:r>
            <a:endParaRPr lang="en-US"/>
          </a:p>
          <a:p>
            <a:pPr lvl="1"/>
            <a:r>
              <a:rPr lang="en-US"/>
              <a:t>Provides access to millions of digital objects from European libraries, museums, archives, and collections (Europeana Foundation, 2021)</a:t>
            </a:r>
            <a:endParaRPr lang="en-US"/>
          </a:p>
          <a:p>
            <a:endParaRPr lang="en-US"/>
          </a:p>
          <a:p>
            <a:r>
              <a:rPr lang="en-US"/>
              <a:t>Mission and Objectives</a:t>
            </a:r>
            <a:endParaRPr lang="en-US"/>
          </a:p>
          <a:p>
            <a:pPr lvl="1"/>
            <a:r>
              <a:rPr lang="en-US"/>
              <a:t>To promote and facilitate the discovery, sharing, and reuse of cultural heritage resources across Europe (Europeana Foundation, 2021)</a:t>
            </a:r>
            <a:endParaRPr lang="en-US"/>
          </a:p>
          <a:p>
            <a:pPr lvl="1"/>
            <a:r>
              <a:rPr lang="en-US"/>
              <a:t>To support cultural heritage institutions in digitizing, preserving, and sharing their collections (Verwayen et al., 2011)</a:t>
            </a:r>
            <a:endParaRPr lang="en-US"/>
          </a:p>
          <a:p>
            <a:pPr lvl="1"/>
            <a:r>
              <a:rPr lang="en-US"/>
              <a:t>To foster collaboration and knowledge exchange among cultural heritage professionals and researchers (Europeana Pro, 2021)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Europeana Platform(1)</a:t>
            </a:r>
            <a:endParaRPr lang="en-US"/>
          </a:p>
        </p:txBody>
      </p:sp>
      <p:pic>
        <p:nvPicPr>
          <p:cNvPr id="9" name="Content Placeholder 8"/>
          <p:cNvPicPr>
            <a:picLocks noChangeAspect="1"/>
          </p:cNvPicPr>
          <p:nvPr>
            <p:ph sz="quarter" idx="13"/>
          </p:nvPr>
        </p:nvPicPr>
        <p:blipFill>
          <a:blip r:embed="rId1"/>
          <a:stretch>
            <a:fillRect/>
          </a:stretch>
        </p:blipFill>
        <p:spPr>
          <a:xfrm>
            <a:off x="7498715" y="2638425"/>
            <a:ext cx="2886075" cy="1581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Europeana Platform(2)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/>
          </a:bodyPr>
          <a:p>
            <a:pPr marL="285750" indent="-285750">
              <a:buFont typeface="Arial" panose="020B0704020202020204" pitchFamily="34" charset="0"/>
              <a:buChar char="•"/>
            </a:pPr>
            <a:r>
              <a:rPr lang="en-US"/>
              <a:t>API and Data Services</a:t>
            </a:r>
            <a:endParaRPr lang="en-US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/>
              <a:t>Offers a RESTful API for programmatic access to Europeana data (Europeana Pro, 2021)</a:t>
            </a:r>
            <a:endParaRPr lang="en-US"/>
          </a:p>
          <a:p>
            <a:pPr marL="742950" lvl="1" indent="-285750">
              <a:buFont typeface="Arial" panose="020B0704020202020204" pitchFamily="34" charset="0"/>
              <a:buChar char="•"/>
            </a:pPr>
            <a:r>
              <a:rPr lang="en-US"/>
              <a:t>Supports the development of innovative applications, visualizations, and research projects (Concordia et al., 2010)</a:t>
            </a:r>
            <a:endParaRPr lang="en-US"/>
          </a:p>
        </p:txBody>
      </p:sp>
      <p:pic>
        <p:nvPicPr>
          <p:cNvPr id="12" name="Picture 11" descr="Screenshot 2024-09-09 at 12.36.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695" y="183515"/>
            <a:ext cx="5288280" cy="3157220"/>
          </a:xfrm>
          <a:prstGeom prst="rect">
            <a:avLst/>
          </a:prstGeom>
        </p:spPr>
      </p:pic>
      <p:pic>
        <p:nvPicPr>
          <p:cNvPr id="13" name="Picture Placeholder 12"/>
          <p:cNvPicPr>
            <a:picLocks noChangeAspect="1"/>
          </p:cNvPicPr>
          <p:nvPr>
            <p:ph type="pic" sz="quarter" idx="13"/>
          </p:nvPr>
        </p:nvPicPr>
        <p:blipFill>
          <a:blip r:embed="rId2"/>
          <a:stretch>
            <a:fillRect/>
          </a:stretch>
        </p:blipFill>
        <p:spPr>
          <a:xfrm>
            <a:off x="6219190" y="1532255"/>
            <a:ext cx="5610860" cy="2788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Collections from Europeana Platform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en-US"/>
              <a:t>The Main Database</a:t>
            </a:r>
            <a:endParaRPr lang="en-US"/>
          </a:p>
        </p:txBody>
      </p:sp>
      <p:pic>
        <p:nvPicPr>
          <p:cNvPr id="9" name="Picture Placeholder 8" descr="3"/>
          <p:cNvPicPr>
            <a:picLocks noChangeAspect="1"/>
          </p:cNvPicPr>
          <p:nvPr>
            <p:ph type="pic" sz="quarter" idx="13"/>
          </p:nvPr>
        </p:nvPicPr>
        <p:blipFill>
          <a:blip r:embed="rId1"/>
          <a:stretch>
            <a:fillRect/>
          </a:stretch>
        </p:blipFill>
        <p:spPr>
          <a:xfrm>
            <a:off x="7248525" y="920115"/>
            <a:ext cx="4368800" cy="4368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Issues in documentation and interpretation</a:t>
            </a:r>
            <a:endParaRPr lang="en-US"/>
          </a:p>
          <a:p>
            <a:pPr lvl="1"/>
            <a:r>
              <a:rPr lang="en-US"/>
              <a:t>Lack of standardized terminology and classification systems (Wei et al., 2022)</a:t>
            </a:r>
            <a:endParaRPr lang="en-US"/>
          </a:p>
          <a:p>
            <a:pPr lvl="1"/>
            <a:r>
              <a:rPr lang="en-US"/>
              <a:t>Insufficient understanding of cultural context and production techniques (Ting, 2008)</a:t>
            </a:r>
            <a:endParaRPr lang="en-US"/>
          </a:p>
          <a:p>
            <a:r>
              <a:rPr lang="en-US"/>
              <a:t>Display and accessibility challenges</a:t>
            </a:r>
            <a:endParaRPr lang="en-US"/>
          </a:p>
          <a:p>
            <a:pPr lvl="1"/>
            <a:r>
              <a:rPr lang="en-US"/>
              <a:t>Limited physical space and concerns about object preservation (Ting, 2008)</a:t>
            </a:r>
            <a:endParaRPr lang="en-US"/>
          </a:p>
          <a:p>
            <a:pPr lvl="1"/>
            <a:r>
              <a:rPr lang="en-US"/>
              <a:t>Need for innovative digital solutions to enhance engagement and accessibility (Bekele et al., 2018)</a:t>
            </a:r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The Preservation of Chinese Porcelain in Europe: Challenges and Opportunities</a:t>
            </a:r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KU Leuven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U Leuven Sedes">
  <a:themeElements>
    <a:clrScheme name="Custom 14">
      <a:dk1>
        <a:srgbClr val="2F4D5D"/>
      </a:dk1>
      <a:lt1>
        <a:srgbClr val="FFFFFF"/>
      </a:lt1>
      <a:dk2>
        <a:srgbClr val="1D8DB0"/>
      </a:dk2>
      <a:lt2>
        <a:srgbClr val="DCE7F0"/>
      </a:lt2>
      <a:accent1>
        <a:srgbClr val="1D8DB0"/>
      </a:accent1>
      <a:accent2>
        <a:srgbClr val="2F4D5D"/>
      </a:accent2>
      <a:accent3>
        <a:srgbClr val="52BDEC"/>
      </a:accent3>
      <a:accent4>
        <a:srgbClr val="466E87"/>
      </a:accent4>
      <a:accent5>
        <a:srgbClr val="E7B037"/>
      </a:accent5>
      <a:accent6>
        <a:srgbClr val="D4D842"/>
      </a:accent6>
      <a:hlink>
        <a:srgbClr val="466E87"/>
      </a:hlink>
      <a:folHlink>
        <a:srgbClr val="1D8DB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KU Leuven</Template>
  <TotalTime>0</TotalTime>
  <Words>8391</Words>
  <Application>WPS Writer</Application>
  <PresentationFormat>Breedbeeld</PresentationFormat>
  <Paragraphs>214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5" baseType="lpstr">
      <vt:lpstr>Arial</vt:lpstr>
      <vt:lpstr>宋体</vt:lpstr>
      <vt:lpstr>Wingdings</vt:lpstr>
      <vt:lpstr>Arial</vt:lpstr>
      <vt:lpstr>Arial Bold</vt:lpstr>
      <vt:lpstr>微软雅黑</vt:lpstr>
      <vt:lpstr>汉仪旗黑</vt:lpstr>
      <vt:lpstr>宋体</vt:lpstr>
      <vt:lpstr>Arial Unicode MS</vt:lpstr>
      <vt:lpstr>Calibri</vt:lpstr>
      <vt:lpstr>Helvetica Neue</vt:lpstr>
      <vt:lpstr>黑体</vt:lpstr>
      <vt:lpstr>汉仪中黑KW</vt:lpstr>
      <vt:lpstr>汉仪书宋二KW</vt:lpstr>
      <vt:lpstr>KU Leuven</vt:lpstr>
      <vt:lpstr>KU Leuven Sedes</vt:lpstr>
      <vt:lpstr>Decoding Porcelain: A Digital Humanities Approach to Europeana's Chinese Porcelain Collection</vt:lpstr>
      <vt:lpstr>Introduction</vt:lpstr>
      <vt:lpstr>Chinese Porcelain in Europe(1)</vt:lpstr>
      <vt:lpstr>Chinese Porcelain in Europe(2)</vt:lpstr>
      <vt:lpstr>Chinese Porcelain in Europe(3)</vt:lpstr>
      <vt:lpstr>Europeana Platform(1)</vt:lpstr>
      <vt:lpstr>Europeana Platform(2)</vt:lpstr>
      <vt:lpstr>Collections from Europeana Platform</vt:lpstr>
      <vt:lpstr>The Preservation of Chinese Porcelain in Europe: Challenges and Opportunities</vt:lpstr>
      <vt:lpstr>Digital Cultural Heritage Management</vt:lpstr>
      <vt:lpstr>Ontology and Metadata for Digital Cultural Heritage</vt:lpstr>
      <vt:lpstr>CIDOC Conceptual Reference Model (CRM) </vt:lpstr>
      <vt:lpstr>Europeana Data Model (EDM) </vt:lpstr>
      <vt:lpstr>Thesis Objectives(1)</vt:lpstr>
      <vt:lpstr>Thesis Objectives(2)</vt:lpstr>
      <vt:lpstr>Methodologies</vt:lpstr>
      <vt:lpstr>Ontology Development - Analysis and Design</vt:lpstr>
      <vt:lpstr>Protégé ontology editor</vt:lpstr>
      <vt:lpstr>Knowledge Map</vt:lpstr>
      <vt:lpstr>Ontology Development - Population and Validation</vt:lpstr>
      <vt:lpstr>Case Study Analysis</vt:lpstr>
      <vt:lpstr>Color Analysis</vt:lpstr>
      <vt:lpstr>Color Analysis-Process</vt:lpstr>
      <vt:lpstr>Web Development</vt:lpstr>
      <vt:lpstr>Bringing porcelains to ALIVE</vt:lpstr>
      <vt:lpstr>Results and Discussion</vt:lpstr>
      <vt:lpstr>Acknowledgements</vt:lpstr>
      <vt:lpstr>Questions?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WPS_1505824815</cp:lastModifiedBy>
  <cp:revision>5</cp:revision>
  <dcterms:created xsi:type="dcterms:W3CDTF">2024-09-09T08:25:39Z</dcterms:created>
  <dcterms:modified xsi:type="dcterms:W3CDTF">2024-09-09T08:25:39Z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BC5EAA862028851FC3AFDE665F587132_43</vt:lpwstr>
  </property>
  <property fmtid="{D5CDD505-2E9C-101B-9397-08002B2CF9AE}" pid="3" name="KSOProductBuildVer">
    <vt:lpwstr>1033-6.2.2.8394</vt:lpwstr>
  </property>
</Properties>
</file>